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6"/>
  </p:notesMasterIdLst>
  <p:handoutMasterIdLst>
    <p:handoutMasterId r:id="rId17"/>
  </p:handoutMasterIdLst>
  <p:sldIdLst>
    <p:sldId id="360" r:id="rId5"/>
    <p:sldId id="265" r:id="rId6"/>
    <p:sldId id="356" r:id="rId7"/>
    <p:sldId id="361" r:id="rId8"/>
    <p:sldId id="348" r:id="rId9"/>
    <p:sldId id="357" r:id="rId10"/>
    <p:sldId id="362" r:id="rId11"/>
    <p:sldId id="363" r:id="rId12"/>
    <p:sldId id="364" r:id="rId13"/>
    <p:sldId id="365" r:id="rId14"/>
    <p:sldId id="36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C517D-D9EF-414D-8533-0C5A3C65404B}" v="53" dt="2023-09-18T19:34:47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71" autoAdjust="0"/>
  </p:normalViewPr>
  <p:slideViewPr>
    <p:cSldViewPr snapToGrid="0" showGuides="1">
      <p:cViewPr varScale="1">
        <p:scale>
          <a:sx n="78" d="100"/>
          <a:sy n="78" d="100"/>
        </p:scale>
        <p:origin x="878" y="67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076CA3F-C5EC-49C6-B35C-61AD39A33E03}" type="datetime1">
              <a:rPr lang="es-ES" smtClean="0"/>
              <a:t>18/09/2023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03308A-A8B4-43FF-8C57-7C15CEEAA8C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4B06AE-75C4-4BA7-8D33-236D0A7A3E00}" type="datetime1">
              <a:rPr lang="es-ES" smtClean="0"/>
              <a:t>18/09/2023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2F9892-4FA8-4E47-8751-DA9332AF5A1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524D99E-06C2-4ACA-84FC-8F6740F111CE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46682D-543B-419D-BE0F-F9DEB00533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8E8A9B54-BE8C-4054-B1E5-5012D3D33A6F}" type="datetime1">
              <a:rPr lang="es-ES" smtClean="0"/>
              <a:t>18/09/2023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014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3" name="Título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s-E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rtl="0"/>
            <a:r>
              <a:rPr lang="es-E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Haga clic para modificar el estilo de título del patrón</a:t>
            </a:r>
            <a:endParaRPr lang="es-E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 rtlCol="0"/>
          <a:lstStyle>
            <a:lvl1pPr algn="ctr">
              <a:defRPr sz="180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s-E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 rtlCol="0"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29" name="Marcador de fecha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3/2/20XX</a:t>
            </a:r>
            <a:endParaRPr lang="es-ES" spc="0" dirty="0"/>
          </a:p>
        </p:txBody>
      </p:sp>
      <p:sp>
        <p:nvSpPr>
          <p:cNvPr id="14" name="Marcador de número de diapositiva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s-E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99000"/>
              </a:lnSpc>
              <a:buNone/>
              <a:defRPr lang="es-E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contenido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 rtlCol="0"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3/2/20XX</a:t>
            </a:r>
            <a:endParaRPr lang="es-ES" spc="0" dirty="0"/>
          </a:p>
        </p:txBody>
      </p:sp>
      <p:sp>
        <p:nvSpPr>
          <p:cNvPr id="16" name="Marcador de número de diapositiva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rtlCol="0" anchor="b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5" name="Marcador de pie de página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33" name="Marcador de fecha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 rtlCol="0"/>
          <a:lstStyle/>
          <a:p>
            <a:pPr algn="r" rtl="0"/>
            <a:r>
              <a:rPr lang="es-ES"/>
              <a:t>3/2/20XX</a:t>
            </a:r>
            <a:endParaRPr lang="es-ES" dirty="0"/>
          </a:p>
        </p:txBody>
      </p:sp>
      <p:sp>
        <p:nvSpPr>
          <p:cNvPr id="12" name="Marcador de número de diapositiva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rtlCol="0" anchor="b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rtlCol="0" anchor="t"/>
          <a:lstStyle/>
          <a:p>
            <a:pPr rtl="0"/>
            <a:r>
              <a:rPr lang="es-ES" b="0"/>
              <a:t>Haga clic para modificar el estilo de subtítulo del patrón</a:t>
            </a:r>
            <a:endParaRPr lang="es-ES" b="0" dirty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Marcador de pie de página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5" name="Marcador de posición de imagen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6" name="Marcador de posición de imagen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7" name="Marcador de fecha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3/2/20XX</a:t>
            </a:r>
          </a:p>
        </p:txBody>
      </p:sp>
      <p:sp>
        <p:nvSpPr>
          <p:cNvPr id="14" name="Marcador de número de diapositiva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1" name="Marcador de número de diapositiva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8" name="Marcador de número de diapositiva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1" name="Marcador de número de diapositiva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8" name="Marcador de número de diapositiva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rtlCol="0" anchor="b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fecha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3/2/20XX</a:t>
            </a:r>
            <a:endParaRPr lang="es-ES" dirty="0"/>
          </a:p>
        </p:txBody>
      </p:sp>
      <p:sp>
        <p:nvSpPr>
          <p:cNvPr id="27" name="Marcador de número de diapositiva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ítulo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rtlCol="0" anchor="b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orma libre: Forma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orma libre: Forma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Marcador de posición de imagen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97" name="Marcador de posición de imagen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92" name="Marcador de posición de imagen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84" name="Marcador de contenido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 rtlCol="0">
            <a:normAutofit/>
          </a:bodyPr>
          <a:lstStyle>
            <a:lvl1pPr>
              <a:defRPr spc="0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5" name="Marcador de pie de página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9" name="Marcador de fecha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es-ES"/>
              <a:t>3/2/20XX</a:t>
            </a:r>
            <a:endParaRPr lang="es-ES" dirty="0"/>
          </a:p>
        </p:txBody>
      </p:sp>
      <p:sp>
        <p:nvSpPr>
          <p:cNvPr id="19" name="Marcador de número de diapositiva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rtlCol="0" anchor="b">
            <a:normAutofit/>
          </a:bodyPr>
          <a:lstStyle>
            <a:lvl1pPr>
              <a:defRPr sz="5400" spc="0"/>
            </a:lvl1pPr>
          </a:lstStyle>
          <a:p>
            <a:pPr rtl="0"/>
            <a:r>
              <a:rPr lang="es-ES" sz="6000"/>
              <a:t>Haga clic para modificar el estilo de título del patrón</a:t>
            </a:r>
            <a:endParaRPr lang="es-ES" sz="6000" dirty="0"/>
          </a:p>
        </p:txBody>
      </p:sp>
      <p:sp>
        <p:nvSpPr>
          <p:cNvPr id="68" name="Subtítulo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rtlCol="0" anchor="t"/>
          <a:lstStyle>
            <a:lvl1pPr>
              <a:defRPr strike="noStrike"/>
            </a:lvl1pPr>
          </a:lstStyle>
          <a:p>
            <a:pPr rtl="0"/>
            <a:r>
              <a:rPr lang="es-ES" b="0"/>
              <a:t>Haga clic para modificar el estilo de subtítulo del patrón</a:t>
            </a:r>
            <a:endParaRPr lang="es-ES" b="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rtlCol="0"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s-ES"/>
              <a:t>3/2/20XX</a:t>
            </a:r>
          </a:p>
        </p:txBody>
      </p:sp>
      <p:sp>
        <p:nvSpPr>
          <p:cNvPr id="15" name="Marcador de número de diapositiva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AEF9944-A4F6-4C59-AEBD-678D6480B8E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rtlCol="0" anchor="b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9" name="Marcador de fecha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es-ES"/>
              <a:t>3/2/20XX</a:t>
            </a:r>
          </a:p>
        </p:txBody>
      </p:sp>
      <p:sp>
        <p:nvSpPr>
          <p:cNvPr id="14" name="Marcador de número de diapositiva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 rtlCol="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rtlCol="0" anchor="t">
            <a:normAutofit/>
          </a:bodyPr>
          <a:lstStyle>
            <a:lvl1pPr marL="0" indent="0">
              <a:defRPr/>
            </a:lvl1pPr>
          </a:lstStyle>
          <a:p>
            <a:pPr rtl="0"/>
            <a:r>
              <a:rPr lang="es-E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Haga clic para agregar un subtítulo</a:t>
            </a:r>
          </a:p>
        </p:txBody>
      </p:sp>
      <p:sp>
        <p:nvSpPr>
          <p:cNvPr id="11" name="Marcador de pie de página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 rtlCol="0"/>
          <a:lstStyle/>
          <a:p>
            <a:pPr rtl="0"/>
            <a:r>
              <a:rPr lang="es-E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Ejemplo de Texto de pie de página</a:t>
            </a:r>
          </a:p>
        </p:txBody>
      </p:sp>
      <p:sp>
        <p:nvSpPr>
          <p:cNvPr id="12" name="Marcador de fecha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 rtlCol="0"/>
          <a:lstStyle/>
          <a:p>
            <a:pPr algn="r" rtl="0"/>
            <a:r>
              <a:rPr lang="es-ES"/>
              <a:t>3/2/20XX</a:t>
            </a:r>
            <a:endParaRPr lang="es-ES" dirty="0"/>
          </a:p>
        </p:txBody>
      </p:sp>
      <p:sp>
        <p:nvSpPr>
          <p:cNvPr id="13" name="Marcador de número de diapositiva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40" name="Marcador de texto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7" name="Marcador de texto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41" name="Marcador de texto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8" name="Marcador de texto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42" name="Marcador de texto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9" name="Marcador de texto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 rtlCol="0"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43" name="Marcador de texto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 rtlCol="0"/>
          <a:lstStyle>
            <a:lvl1pPr algn="ctr">
              <a:lnSpc>
                <a:spcPct val="100000"/>
              </a:lnSpc>
              <a:defRPr sz="10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27" name="Marcador de número de diapositiva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3/2/20XX</a:t>
            </a:r>
          </a:p>
        </p:txBody>
      </p:sp>
      <p:sp>
        <p:nvSpPr>
          <p:cNvPr id="9" name="Marcador de número de diapositiva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 rtlCol="0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 rtl="0"/>
            <a:fld id="{FAEF9944-A4F6-4C59-AEBD-678D6480B8E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3/2/20XX</a:t>
            </a:r>
            <a:endParaRPr lang="es-ES" spc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/>
              <a:t>Ejemplo de Texto de pie de página</a:t>
            </a:r>
            <a:endParaRPr lang="es-ES" spc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 rtl="0"/>
            <a:fld id="{FAEF9944-A4F6-4C59-AEBD-678D6480B8EA}" type="slidenum">
              <a:rPr lang="es-ES" smtClean="0"/>
              <a:pPr algn="l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8">
            <a:extLst>
              <a:ext uri="{FF2B5EF4-FFF2-40B4-BE49-F238E27FC236}">
                <a16:creationId xmlns:a16="http://schemas.microsoft.com/office/drawing/2014/main" id="{7B103EA2-F14D-4D47-8BE8-D1C3EDA58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" r="12"/>
          <a:stretch/>
        </p:blipFill>
        <p:spPr>
          <a:xfrm>
            <a:off x="3048" y="0"/>
            <a:ext cx="12188952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849" y="1574148"/>
            <a:ext cx="3987220" cy="4226767"/>
          </a:xfrm>
        </p:spPr>
        <p:txBody>
          <a:bodyPr rtlCol="0"/>
          <a:lstStyle/>
          <a:p>
            <a:pPr rtl="0"/>
            <a:r>
              <a:rPr lang="es-ES" sz="3600" kern="100" dirty="0" err="1">
                <a:effectLst/>
                <a:latin typeface="Liberation Serif"/>
                <a:ea typeface="Noto Serif CJK SC"/>
                <a:cs typeface="FreeSans"/>
              </a:rPr>
              <a:t>Prisoners</a:t>
            </a:r>
            <a:r>
              <a:rPr lang="es-ES" sz="3600" kern="100" dirty="0">
                <a:effectLst/>
                <a:latin typeface="Liberation Serif"/>
                <a:ea typeface="Noto Serif CJK SC"/>
                <a:cs typeface="FreeSans"/>
              </a:rPr>
              <a:t> </a:t>
            </a:r>
            <a:r>
              <a:rPr lang="es-ES" sz="3600" kern="100" dirty="0" err="1">
                <a:effectLst/>
                <a:latin typeface="Liberation Serif"/>
                <a:ea typeface="Noto Serif CJK SC"/>
                <a:cs typeface="FreeSans"/>
              </a:rPr>
              <a:t>of</a:t>
            </a:r>
            <a:r>
              <a:rPr lang="es-ES" sz="3600" kern="100" dirty="0">
                <a:effectLst/>
                <a:latin typeface="Liberation Serif"/>
                <a:ea typeface="Noto Serif CJK SC"/>
                <a:cs typeface="FreeSans"/>
              </a:rPr>
              <a:t> </a:t>
            </a:r>
            <a:r>
              <a:rPr lang="es-ES" sz="3600" kern="100" dirty="0" err="1">
                <a:effectLst/>
                <a:latin typeface="Liberation Serif"/>
                <a:ea typeface="Noto Serif CJK SC"/>
                <a:cs typeface="FreeSans"/>
              </a:rPr>
              <a:t>Geography</a:t>
            </a:r>
            <a:r>
              <a:rPr lang="es-ES" sz="3600" kern="100" dirty="0">
                <a:effectLst/>
                <a:latin typeface="Liberation Serif"/>
                <a:ea typeface="Noto Serif CJK SC"/>
                <a:cs typeface="FreeSans"/>
              </a:rPr>
              <a:t>. </a:t>
            </a:r>
            <a:endParaRPr lang="es-ES" sz="3600" dirty="0"/>
          </a:p>
        </p:txBody>
      </p:sp>
      <p:sp>
        <p:nvSpPr>
          <p:cNvPr id="16" name="Subtítulo 15">
            <a:extLst>
              <a:ext uri="{FF2B5EF4-FFF2-40B4-BE49-F238E27FC236}">
                <a16:creationId xmlns:a16="http://schemas.microsoft.com/office/drawing/2014/main" id="{97E438EC-C32B-4BA7-B7BF-D7C47B98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5417" y="4152122"/>
            <a:ext cx="3306085" cy="1250302"/>
          </a:xfrm>
        </p:spPr>
        <p:txBody>
          <a:bodyPr rtlCol="0">
            <a:normAutofit/>
          </a:bodyPr>
          <a:lstStyle/>
          <a:p>
            <a:pPr rtl="0"/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iberation Serif"/>
                <a:ea typeface="Noto Serif CJK SC"/>
                <a:cs typeface="FreeSans"/>
              </a:rPr>
              <a:t>Russia, trapped in the ice.</a:t>
            </a:r>
            <a:endParaRPr lang="es-ES" dirty="0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F10038D-5E62-03A3-C3CF-7FDD7C93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06" r="1" b="6299"/>
          <a:stretch/>
        </p:blipFill>
        <p:spPr>
          <a:xfrm>
            <a:off x="120650" y="68263"/>
            <a:ext cx="11950700" cy="6721475"/>
          </a:xfrm>
          <a:noFill/>
        </p:spPr>
      </p:pic>
      <p:sp>
        <p:nvSpPr>
          <p:cNvPr id="6" name="Marcador de fecha 5" hidden="1">
            <a:extLst>
              <a:ext uri="{FF2B5EF4-FFF2-40B4-BE49-F238E27FC236}">
                <a16:creationId xmlns:a16="http://schemas.microsoft.com/office/drawing/2014/main" id="{424268E7-2855-14E8-08BB-0200431B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>
              <a:spcAft>
                <a:spcPts val="600"/>
              </a:spcAft>
            </a:pPr>
            <a:r>
              <a:rPr lang="es-ES"/>
              <a:t>3/2/20XX</a:t>
            </a:r>
          </a:p>
        </p:txBody>
      </p:sp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36676B56-162B-7BDF-1C0D-8134A79E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>
              <a:spcAft>
                <a:spcPts val="600"/>
              </a:spcAft>
            </a:pPr>
            <a:fld id="{FAEF9944-A4F6-4C59-AEBD-678D6480B8EA}" type="slidenum">
              <a:rPr lang="es-ES" smtClean="0"/>
              <a:pPr algn="ctr" rtl="0">
                <a:spcAft>
                  <a:spcPts val="600"/>
                </a:spcAft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30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F10038D-5E62-03A3-C3CF-7FDD7C93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061186" y="68263"/>
            <a:ext cx="10069627" cy="6721475"/>
          </a:xfrm>
          <a:noFill/>
        </p:spPr>
      </p:pic>
      <p:sp>
        <p:nvSpPr>
          <p:cNvPr id="6" name="Marcador de fecha 5" hidden="1">
            <a:extLst>
              <a:ext uri="{FF2B5EF4-FFF2-40B4-BE49-F238E27FC236}">
                <a16:creationId xmlns:a16="http://schemas.microsoft.com/office/drawing/2014/main" id="{424268E7-2855-14E8-08BB-0200431B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>
              <a:spcAft>
                <a:spcPts val="600"/>
              </a:spcAft>
            </a:pPr>
            <a:r>
              <a:rPr lang="es-ES"/>
              <a:t>3/2/20XX</a:t>
            </a:r>
          </a:p>
        </p:txBody>
      </p:sp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36676B56-162B-7BDF-1C0D-8134A79E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>
              <a:spcAft>
                <a:spcPts val="600"/>
              </a:spcAft>
            </a:pPr>
            <a:fld id="{FAEF9944-A4F6-4C59-AEBD-678D6480B8EA}" type="slidenum">
              <a:rPr lang="es-ES" smtClean="0"/>
              <a:pPr algn="ctr" rtl="0">
                <a:spcAft>
                  <a:spcPts val="600"/>
                </a:spcAft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7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726371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s-ES" dirty="0"/>
              <a:t>Vocabulary: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F77C5-9F6B-451C-B03D-A5E55E0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1240971"/>
            <a:ext cx="11243388" cy="472326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dirty="0"/>
              <a:t>The variations in the elevation of the earth's crust are called </a:t>
            </a:r>
            <a:r>
              <a:rPr lang="en-US" b="1" i="1" dirty="0"/>
              <a:t>relief.</a:t>
            </a:r>
            <a:r>
              <a:rPr lang="en-US" dirty="0"/>
              <a:t> Relief is constantly changing. However, these changes take place over long periods of time, which is why we do not notice them.</a:t>
            </a:r>
            <a:endParaRPr lang="es-E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b="1" i="1" dirty="0"/>
              <a:t>Mountains</a:t>
            </a:r>
            <a:r>
              <a:rPr lang="en-US" dirty="0"/>
              <a:t> are natural elevations of the terrain, when joined together they form </a:t>
            </a:r>
            <a:r>
              <a:rPr lang="en-US" b="1" i="1" dirty="0"/>
              <a:t>mountain ranges</a:t>
            </a:r>
            <a:r>
              <a:rPr lang="en-US" dirty="0"/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b="1" i="1" dirty="0"/>
              <a:t>Plains </a:t>
            </a:r>
            <a:r>
              <a:rPr lang="en-US" dirty="0"/>
              <a:t>are flat, low-lying tracts of land.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ES" b="1" i="1" dirty="0"/>
              <a:t>Plateaus</a:t>
            </a:r>
            <a:r>
              <a:rPr lang="es-ES" dirty="0"/>
              <a:t> are </a:t>
            </a:r>
            <a:r>
              <a:rPr lang="es-ES" dirty="0" err="1"/>
              <a:t>highplains</a:t>
            </a:r>
            <a:r>
              <a:rPr lang="es-ES" dirty="0"/>
              <a:t>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b="1" i="1" dirty="0" err="1"/>
              <a:t>Depresions</a:t>
            </a:r>
            <a:r>
              <a:rPr lang="en-US" dirty="0"/>
              <a:t> are very low areas that may even be below sea level.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b="1" i="1" dirty="0"/>
              <a:t>Continent</a:t>
            </a:r>
            <a:r>
              <a:rPr lang="en-US" dirty="0"/>
              <a:t> is an area of land forming part of the earth's crust that rises above sea level. They make up thirty four % of the Earth's total land area.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b="1" i="1" dirty="0"/>
              <a:t>Ocean</a:t>
            </a:r>
            <a:r>
              <a:rPr lang="en-US" dirty="0"/>
              <a:t> is the sea of immense dimensions that covers most of the earth's surface (according to experts, seventy one %).</a:t>
            </a:r>
            <a:endParaRPr lang="es-ES" dirty="0"/>
          </a:p>
        </p:txBody>
      </p:sp>
      <p:pic>
        <p:nvPicPr>
          <p:cNvPr id="21" name="Marcador de posición de imagen 20">
            <a:extLst>
              <a:ext uri="{FF2B5EF4-FFF2-40B4-BE49-F238E27FC236}">
                <a16:creationId xmlns:a16="http://schemas.microsoft.com/office/drawing/2014/main" id="{3DBC1EA4-CEC0-4946-B147-DB5F70AB5C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6800" b="26800"/>
          <a:stretch/>
        </p:blipFill>
        <p:spPr>
          <a:xfrm>
            <a:off x="7675402" y="-30679"/>
            <a:ext cx="4600574" cy="1271650"/>
          </a:xfrm>
        </p:spPr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3CB8AD46-F0A9-4BC7-9654-CFD400CE12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32800" b="32800"/>
          <a:stretch/>
        </p:blipFill>
        <p:spPr>
          <a:xfrm>
            <a:off x="6733008" y="5408491"/>
            <a:ext cx="5542968" cy="1523999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44664F-D996-450A-B049-CB96E808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30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BEB1CA54-DF5E-4AAF-90A7-17239843F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511879"/>
              </p:ext>
            </p:extLst>
          </p:nvPr>
        </p:nvGraphicFramePr>
        <p:xfrm>
          <a:off x="0" y="0"/>
          <a:ext cx="12280490" cy="69188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6098">
                  <a:extLst>
                    <a:ext uri="{9D8B030D-6E8A-4147-A177-3AD203B41FA5}">
                      <a16:colId xmlns:a16="http://schemas.microsoft.com/office/drawing/2014/main" val="3688070799"/>
                    </a:ext>
                  </a:extLst>
                </a:gridCol>
                <a:gridCol w="2456098">
                  <a:extLst>
                    <a:ext uri="{9D8B030D-6E8A-4147-A177-3AD203B41FA5}">
                      <a16:colId xmlns:a16="http://schemas.microsoft.com/office/drawing/2014/main" val="3857475189"/>
                    </a:ext>
                  </a:extLst>
                </a:gridCol>
                <a:gridCol w="2648810">
                  <a:extLst>
                    <a:ext uri="{9D8B030D-6E8A-4147-A177-3AD203B41FA5}">
                      <a16:colId xmlns:a16="http://schemas.microsoft.com/office/drawing/2014/main" val="3573589521"/>
                    </a:ext>
                  </a:extLst>
                </a:gridCol>
                <a:gridCol w="2428568">
                  <a:extLst>
                    <a:ext uri="{9D8B030D-6E8A-4147-A177-3AD203B41FA5}">
                      <a16:colId xmlns:a16="http://schemas.microsoft.com/office/drawing/2014/main" val="2110374686"/>
                    </a:ext>
                  </a:extLst>
                </a:gridCol>
                <a:gridCol w="2290916">
                  <a:extLst>
                    <a:ext uri="{9D8B030D-6E8A-4147-A177-3AD203B41FA5}">
                      <a16:colId xmlns:a16="http://schemas.microsoft.com/office/drawing/2014/main" val="3828673444"/>
                    </a:ext>
                  </a:extLst>
                </a:gridCol>
              </a:tblGrid>
              <a:tr h="1147891"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CLIMATE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Location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Temperatures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Precipitation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Landscape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7827"/>
                  </a:ext>
                </a:extLst>
              </a:tr>
              <a:tr h="1464923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Equatorial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Near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Equator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Average anual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around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twenty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centigrade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little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variation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in anual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rainfall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higher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two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thousand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rains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every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Jungle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67187"/>
                  </a:ext>
                </a:extLst>
              </a:tr>
              <a:tr h="1692801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Tropical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Between ten degrees  and thirty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north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ten degrees and thirty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south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Average anual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over twenty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centigrade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variations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three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 and ten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centrigrade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total anual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rainfall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ranges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betweentwo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thousand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and less than four hundred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Seasons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alternate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wet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Tropical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rainforest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Savannah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92358"/>
                  </a:ext>
                </a:extLst>
              </a:tr>
              <a:tr h="1220114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Desert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at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same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latitudes as tropical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climates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Average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 twenty degrees </a:t>
                      </a:r>
                      <a:r>
                        <a:rPr kumimoji="0" lang="es-E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centigrade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big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differences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night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Scarce,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less than two hundred and fifty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irregularly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distributed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Desert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93809"/>
                  </a:ext>
                </a:extLst>
              </a:tr>
              <a:tr h="1393090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Mediterranean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Between latitudes thirty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forty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degrees in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hemispheres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Average anual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between ten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eighteen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degrees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centigrades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variations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twelve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sixteen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degrees. Summers are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winters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mild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Ranges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between nine and three hundred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irregular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summers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Mediterranean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woodland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bushes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5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BEB1CA54-DF5E-4AAF-90A7-17239843F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93236"/>
              </p:ext>
            </p:extLst>
          </p:nvPr>
        </p:nvGraphicFramePr>
        <p:xfrm>
          <a:off x="1" y="-98323"/>
          <a:ext cx="12192000" cy="70130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35596">
                  <a:extLst>
                    <a:ext uri="{9D8B030D-6E8A-4147-A177-3AD203B41FA5}">
                      <a16:colId xmlns:a16="http://schemas.microsoft.com/office/drawing/2014/main" val="3688070799"/>
                    </a:ext>
                  </a:extLst>
                </a:gridCol>
                <a:gridCol w="2441204">
                  <a:extLst>
                    <a:ext uri="{9D8B030D-6E8A-4147-A177-3AD203B41FA5}">
                      <a16:colId xmlns:a16="http://schemas.microsoft.com/office/drawing/2014/main" val="3857475189"/>
                    </a:ext>
                  </a:extLst>
                </a:gridCol>
                <a:gridCol w="2400839">
                  <a:extLst>
                    <a:ext uri="{9D8B030D-6E8A-4147-A177-3AD203B41FA5}">
                      <a16:colId xmlns:a16="http://schemas.microsoft.com/office/drawing/2014/main" val="3573589521"/>
                    </a:ext>
                  </a:extLst>
                </a:gridCol>
                <a:gridCol w="2475961">
                  <a:extLst>
                    <a:ext uri="{9D8B030D-6E8A-4147-A177-3AD203B41FA5}">
                      <a16:colId xmlns:a16="http://schemas.microsoft.com/office/drawing/2014/main" val="211037468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28673444"/>
                    </a:ext>
                  </a:extLst>
                </a:gridCol>
              </a:tblGrid>
              <a:tr h="1166854"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CLIMATE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Location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Temperatures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Precipitation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b="0" dirty="0"/>
                        <a:t>Landscape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7827"/>
                  </a:ext>
                </a:extLst>
              </a:tr>
              <a:tr h="1628336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Oceanic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Between latitude forty and fifty , and even sixty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in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both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hemispheres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Average anual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between ten and fifteen degrees centigrade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Little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variations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Winters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mild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summers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cool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total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around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thousand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regular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throughout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Deciduous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forest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moors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267187"/>
                  </a:ext>
                </a:extLst>
              </a:tr>
              <a:tr h="1441854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Continental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Inland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in North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America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Europe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Asia.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Average anual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between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zero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and ten degrees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centigrade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temperatura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variations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Winters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cold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,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summers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are short and </a:t>
                      </a: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Ranges between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seven hundred and fifty and three hundred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irregular,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highest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precipitation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summer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Taiga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conifer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forests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Prairies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steppes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9235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Polar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Near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poles.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Average temperaturas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below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zero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never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higher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ten degrees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centigrade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Scarce, lees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 hundred and fifty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millimetres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annually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mainly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falls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snow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Tundra (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mosses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lichens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93809"/>
                  </a:ext>
                </a:extLst>
              </a:tr>
              <a:tr h="1441854"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Mountain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High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mountainous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areas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Temperatures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decrease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altitude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Summers are short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cool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Winters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long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cold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Ranges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nine hundred and three hundred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millimetres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per year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irregular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summers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Vegetation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varies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according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</a:rPr>
                        <a:t>altitude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95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06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D45DDCE-0004-4A33-819C-C3B99A48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748" y="2050053"/>
            <a:ext cx="3293807" cy="663649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/>
              <a:t>Smog and </a:t>
            </a:r>
            <a:r>
              <a:rPr lang="es-ES" sz="2000" dirty="0" err="1"/>
              <a:t>acid</a:t>
            </a:r>
            <a:r>
              <a:rPr lang="es-ES" sz="2000" dirty="0"/>
              <a:t> rain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6FA7EB5-838C-4ADB-86C6-65BB63244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625" r="15625"/>
          <a:stretch/>
        </p:blipFill>
        <p:spPr>
          <a:xfrm>
            <a:off x="9840912" y="1"/>
            <a:ext cx="2350935" cy="1923514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704D84A-3F7A-49C8-A8B9-6A4EA94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29" y="750913"/>
            <a:ext cx="8406581" cy="8239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r" rtl="0"/>
            <a:r>
              <a:rPr lang="es-ES" b="0" u="sng" dirty="0" err="1"/>
              <a:t>Environmental</a:t>
            </a:r>
            <a:r>
              <a:rPr lang="es-ES" b="0" u="sng" dirty="0"/>
              <a:t> </a:t>
            </a:r>
            <a:r>
              <a:rPr lang="es-ES" b="0" u="sng" dirty="0" err="1"/>
              <a:t>effects</a:t>
            </a:r>
            <a:r>
              <a:rPr lang="es-ES" b="0" u="sng" dirty="0"/>
              <a:t> </a:t>
            </a:r>
            <a:r>
              <a:rPr lang="es-ES" b="0" u="sng" dirty="0" err="1"/>
              <a:t>of</a:t>
            </a:r>
            <a:r>
              <a:rPr lang="es-ES" b="0" u="sng" dirty="0"/>
              <a:t> air </a:t>
            </a:r>
            <a:r>
              <a:rPr lang="es-ES" b="0" u="sng" dirty="0" err="1"/>
              <a:t>pollution</a:t>
            </a:r>
            <a:endParaRPr lang="es-ES" b="0" u="sng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455A4A7-B76B-4CDB-BBED-9ABEFEDD0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090" y="2910287"/>
            <a:ext cx="3535582" cy="31968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lvl="0" rtl="0"/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formed</a:t>
            </a:r>
            <a:r>
              <a:rPr lang="es-ES" sz="1600" dirty="0"/>
              <a:t> </a:t>
            </a:r>
            <a:r>
              <a:rPr lang="es-ES" sz="1600" dirty="0" err="1"/>
              <a:t>by</a:t>
            </a:r>
            <a:r>
              <a:rPr lang="es-ES" sz="1600" dirty="0"/>
              <a:t> a </a:t>
            </a:r>
            <a:r>
              <a:rPr lang="es-ES" sz="1600" dirty="0" err="1"/>
              <a:t>chemical</a:t>
            </a:r>
            <a:r>
              <a:rPr lang="es-ES" sz="1600" dirty="0"/>
              <a:t> </a:t>
            </a:r>
            <a:r>
              <a:rPr lang="es-ES" sz="1600" dirty="0" err="1"/>
              <a:t>reaction</a:t>
            </a:r>
            <a:r>
              <a:rPr lang="es-ES" sz="1600" dirty="0"/>
              <a:t> between </a:t>
            </a:r>
            <a:r>
              <a:rPr lang="es-ES" sz="1600" dirty="0" err="1"/>
              <a:t>sunlight</a:t>
            </a:r>
            <a:r>
              <a:rPr lang="es-ES" sz="1600" dirty="0"/>
              <a:t> and </a:t>
            </a:r>
            <a:r>
              <a:rPr lang="es-ES" sz="1600" dirty="0" err="1"/>
              <a:t>nitrogean</a:t>
            </a:r>
            <a:r>
              <a:rPr lang="es-ES" sz="1600" dirty="0"/>
              <a:t> oxides at </a:t>
            </a:r>
            <a:r>
              <a:rPr lang="es-ES" sz="1600" dirty="0" err="1"/>
              <a:t>ground</a:t>
            </a:r>
            <a:r>
              <a:rPr lang="es-ES" sz="1600" dirty="0"/>
              <a:t> </a:t>
            </a:r>
            <a:r>
              <a:rPr lang="es-ES" sz="1600" dirty="0" err="1"/>
              <a:t>level</a:t>
            </a:r>
            <a:r>
              <a:rPr lang="es-ES" sz="1600" dirty="0"/>
              <a:t>.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common</a:t>
            </a:r>
            <a:r>
              <a:rPr lang="es-ES" sz="1600" dirty="0"/>
              <a:t> in </a:t>
            </a:r>
            <a:r>
              <a:rPr lang="es-ES" sz="1600" dirty="0" err="1"/>
              <a:t>big</a:t>
            </a:r>
            <a:r>
              <a:rPr lang="es-ES" sz="1600" dirty="0"/>
              <a:t> </a:t>
            </a:r>
            <a:r>
              <a:rPr lang="es-ES" sz="1600" dirty="0" err="1"/>
              <a:t>cities</a:t>
            </a:r>
            <a:r>
              <a:rPr lang="es-ES" sz="1600" dirty="0"/>
              <a:t>.</a:t>
            </a:r>
          </a:p>
          <a:p>
            <a:pPr lvl="0" rtl="0"/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occurs</a:t>
            </a:r>
            <a:r>
              <a:rPr lang="es-ES" sz="1600" dirty="0"/>
              <a:t> </a:t>
            </a:r>
            <a:r>
              <a:rPr lang="es-ES" sz="1600" dirty="0" err="1"/>
              <a:t>when</a:t>
            </a:r>
            <a:r>
              <a:rPr lang="es-ES" sz="1600" dirty="0"/>
              <a:t> </a:t>
            </a:r>
            <a:r>
              <a:rPr lang="es-ES" sz="1600" dirty="0" err="1"/>
              <a:t>nitrogen</a:t>
            </a:r>
            <a:r>
              <a:rPr lang="es-ES" sz="1600" dirty="0"/>
              <a:t> oxides and </a:t>
            </a:r>
            <a:r>
              <a:rPr lang="es-ES" sz="1600" dirty="0" err="1"/>
              <a:t>carbon</a:t>
            </a:r>
            <a:r>
              <a:rPr lang="es-ES" sz="1600" dirty="0"/>
              <a:t> </a:t>
            </a:r>
            <a:r>
              <a:rPr lang="es-ES" sz="1600" dirty="0" err="1"/>
              <a:t>dioxide</a:t>
            </a:r>
            <a:r>
              <a:rPr lang="es-ES" sz="1600" dirty="0"/>
              <a:t> </a:t>
            </a:r>
            <a:r>
              <a:rPr lang="es-ES" sz="1600" dirty="0" err="1"/>
              <a:t>mix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rain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prodice</a:t>
            </a:r>
            <a:r>
              <a:rPr lang="es-ES" sz="1600" dirty="0"/>
              <a:t> </a:t>
            </a:r>
            <a:r>
              <a:rPr lang="es-ES" sz="1600" dirty="0" err="1"/>
              <a:t>acids</a:t>
            </a:r>
            <a:r>
              <a:rPr lang="es-ES" sz="1600" dirty="0"/>
              <a:t>.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attacks</a:t>
            </a:r>
            <a:r>
              <a:rPr lang="es-ES" sz="1600" dirty="0"/>
              <a:t> and </a:t>
            </a:r>
            <a:r>
              <a:rPr lang="es-ES" sz="1600" dirty="0" err="1"/>
              <a:t>destroys</a:t>
            </a:r>
            <a:r>
              <a:rPr lang="es-ES" sz="1600" dirty="0"/>
              <a:t> </a:t>
            </a:r>
            <a:r>
              <a:rPr lang="es-ES" sz="1600" dirty="0" err="1"/>
              <a:t>plants</a:t>
            </a:r>
            <a:r>
              <a:rPr lang="es-ES" sz="1600" dirty="0"/>
              <a:t>. </a:t>
            </a:r>
            <a:r>
              <a:rPr lang="es-ES" sz="1600" dirty="0" err="1"/>
              <a:t>It</a:t>
            </a:r>
            <a:r>
              <a:rPr lang="es-ES" sz="1600" dirty="0"/>
              <a:t> </a:t>
            </a:r>
            <a:r>
              <a:rPr lang="es-ES" sz="1600" dirty="0" err="1"/>
              <a:t>also</a:t>
            </a:r>
            <a:r>
              <a:rPr lang="es-ES" sz="1600" dirty="0"/>
              <a:t> </a:t>
            </a:r>
            <a:r>
              <a:rPr lang="es-ES" sz="1600" dirty="0" err="1"/>
              <a:t>increases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acidity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rivers</a:t>
            </a:r>
            <a:r>
              <a:rPr lang="es-ES" sz="1600" dirty="0"/>
              <a:t> and </a:t>
            </a:r>
            <a:r>
              <a:rPr lang="es-ES" sz="1600" dirty="0" err="1"/>
              <a:t>lakes</a:t>
            </a:r>
            <a:r>
              <a:rPr lang="es-ES" sz="1600" dirty="0"/>
              <a:t>, </a:t>
            </a:r>
            <a:r>
              <a:rPr lang="es-ES" sz="1600" dirty="0" err="1"/>
              <a:t>which</a:t>
            </a:r>
            <a:r>
              <a:rPr lang="es-ES" sz="1600" dirty="0"/>
              <a:t> </a:t>
            </a:r>
            <a:r>
              <a:rPr lang="es-ES" sz="1600" dirty="0" err="1"/>
              <a:t>affects</a:t>
            </a:r>
            <a:r>
              <a:rPr lang="es-ES" sz="1600" dirty="0"/>
              <a:t> </a:t>
            </a:r>
            <a:r>
              <a:rPr lang="es-ES" sz="1600" dirty="0" err="1"/>
              <a:t>their</a:t>
            </a:r>
            <a:r>
              <a:rPr lang="es-ES" sz="1600" dirty="0"/>
              <a:t> </a:t>
            </a:r>
            <a:r>
              <a:rPr lang="es-ES" sz="1600" dirty="0" err="1"/>
              <a:t>wildlife</a:t>
            </a:r>
            <a:r>
              <a:rPr lang="es-ES" sz="1600" dirty="0"/>
              <a:t> and </a:t>
            </a:r>
            <a:r>
              <a:rPr lang="es-ES" sz="1600" dirty="0" err="1"/>
              <a:t>vegetation</a:t>
            </a:r>
            <a:r>
              <a:rPr lang="es-ES" sz="1600" dirty="0"/>
              <a:t>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B822712-F41D-432C-AFC4-10DD44077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2000" dirty="0" err="1"/>
              <a:t>Hole</a:t>
            </a:r>
            <a:r>
              <a:rPr lang="es-ES" sz="2000" dirty="0"/>
              <a:t> in </a:t>
            </a:r>
            <a:r>
              <a:rPr lang="es-ES" sz="2000" dirty="0" err="1"/>
              <a:t>the</a:t>
            </a:r>
            <a:r>
              <a:rPr lang="es-ES" sz="2000" dirty="0"/>
              <a:t> ozone </a:t>
            </a:r>
            <a:r>
              <a:rPr lang="es-ES" sz="2000" dirty="0" err="1"/>
              <a:t>layer</a:t>
            </a:r>
            <a:endParaRPr lang="es-ES" sz="20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41944000-ACD4-4CBB-831F-13CE67249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3067729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es-ES" sz="1800" dirty="0"/>
              <a:t>Ozone </a:t>
            </a:r>
            <a:r>
              <a:rPr lang="es-ES" sz="1800" dirty="0" err="1"/>
              <a:t>is</a:t>
            </a:r>
            <a:r>
              <a:rPr lang="es-ES" sz="1800" dirty="0"/>
              <a:t> a gas </a:t>
            </a:r>
            <a:r>
              <a:rPr lang="es-ES" sz="1800" dirty="0" err="1"/>
              <a:t>found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atmosphere</a:t>
            </a:r>
            <a:r>
              <a:rPr lang="es-ES" sz="1800" dirty="0"/>
              <a:t> </a:t>
            </a:r>
            <a:r>
              <a:rPr lang="es-ES" sz="1800" dirty="0" err="1"/>
              <a:t>that</a:t>
            </a:r>
            <a:r>
              <a:rPr lang="es-ES" sz="1800" dirty="0"/>
              <a:t> absorbs </a:t>
            </a:r>
            <a:r>
              <a:rPr lang="es-ES" sz="1800" dirty="0" err="1"/>
              <a:t>ninety</a:t>
            </a:r>
            <a:r>
              <a:rPr lang="es-ES" sz="1800" dirty="0"/>
              <a:t> </a:t>
            </a:r>
            <a:r>
              <a:rPr lang="es-ES" sz="1800" dirty="0" err="1"/>
              <a:t>percent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ultravioletradiation</a:t>
            </a:r>
            <a:r>
              <a:rPr lang="es-ES" sz="1800" dirty="0"/>
              <a:t> </a:t>
            </a:r>
            <a:r>
              <a:rPr lang="es-ES" sz="1800" dirty="0" err="1"/>
              <a:t>from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/>
              <a:t>Sun</a:t>
            </a:r>
            <a:r>
              <a:rPr lang="es-ES" sz="1800" dirty="0"/>
              <a:t>.</a:t>
            </a:r>
          </a:p>
          <a:p>
            <a:pPr rtl="0"/>
            <a:r>
              <a:rPr lang="es-ES" sz="1800" dirty="0" err="1"/>
              <a:t>The</a:t>
            </a:r>
            <a:r>
              <a:rPr lang="es-ES" sz="1800" dirty="0"/>
              <a:t> ozone </a:t>
            </a:r>
            <a:r>
              <a:rPr lang="es-ES" sz="1800" dirty="0" err="1"/>
              <a:t>layer</a:t>
            </a:r>
            <a:r>
              <a:rPr lang="es-ES" sz="1800" dirty="0"/>
              <a:t> </a:t>
            </a:r>
            <a:r>
              <a:rPr lang="es-ES" sz="1800" dirty="0" err="1"/>
              <a:t>becomes</a:t>
            </a:r>
            <a:r>
              <a:rPr lang="es-ES" sz="1800" dirty="0"/>
              <a:t> </a:t>
            </a:r>
            <a:r>
              <a:rPr lang="es-ES" sz="1800" dirty="0" err="1"/>
              <a:t>thinner</a:t>
            </a:r>
            <a:r>
              <a:rPr lang="es-ES" sz="1800" dirty="0"/>
              <a:t> in </a:t>
            </a:r>
            <a:r>
              <a:rPr lang="es-ES" sz="1800" dirty="0" err="1"/>
              <a:t>the</a:t>
            </a:r>
            <a:r>
              <a:rPr lang="es-ES" sz="1800" dirty="0"/>
              <a:t> polar regions </a:t>
            </a:r>
            <a:r>
              <a:rPr lang="en-US" sz="1800" dirty="0"/>
              <a:t>causing the poles to melt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8BE5F83C-97F5-4AC4-8154-A640ECD5E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2000" dirty="0"/>
              <a:t>GREENHOUSE EFFECT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C03D49FB-9E18-457E-A2FA-70EFCA648A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82506" cy="3343029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es-ES" sz="1600" dirty="0" err="1"/>
              <a:t>Some</a:t>
            </a:r>
            <a:r>
              <a:rPr lang="es-ES" sz="1600" dirty="0"/>
              <a:t> gases are </a:t>
            </a:r>
            <a:r>
              <a:rPr lang="es-ES" sz="1600" dirty="0" err="1"/>
              <a:t>known</a:t>
            </a:r>
            <a:r>
              <a:rPr lang="es-ES" sz="1600" dirty="0"/>
              <a:t> as </a:t>
            </a:r>
            <a:r>
              <a:rPr lang="es-ES" sz="1600" dirty="0" err="1"/>
              <a:t>greenhouse</a:t>
            </a:r>
            <a:r>
              <a:rPr lang="es-ES" sz="1600" dirty="0"/>
              <a:t> gases.</a:t>
            </a:r>
          </a:p>
          <a:p>
            <a:pPr rtl="0"/>
            <a:r>
              <a:rPr lang="es-ES" sz="1600" dirty="0" err="1"/>
              <a:t>Some</a:t>
            </a:r>
            <a:r>
              <a:rPr lang="es-ES" sz="1600" dirty="0"/>
              <a:t> human </a:t>
            </a:r>
            <a:r>
              <a:rPr lang="es-ES" sz="1600" dirty="0" err="1"/>
              <a:t>activities</a:t>
            </a:r>
            <a:r>
              <a:rPr lang="es-ES" sz="1600" dirty="0"/>
              <a:t> produce </a:t>
            </a:r>
            <a:r>
              <a:rPr lang="es-ES" sz="1600" dirty="0" err="1"/>
              <a:t>greenhouse</a:t>
            </a:r>
            <a:r>
              <a:rPr lang="es-ES" sz="1600" dirty="0"/>
              <a:t> gases,</a:t>
            </a:r>
            <a:r>
              <a:rPr lang="en-US" sz="1600" dirty="0"/>
              <a:t> such as industrial activity or transport.</a:t>
            </a:r>
          </a:p>
          <a:p>
            <a:pPr rtl="0"/>
            <a:r>
              <a:rPr lang="en-US" sz="1600" dirty="0"/>
              <a:t>The consequences are very serious: the polar ice caps are melting faster than ever, climate change or some ecosystems are being destroyed.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31551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9D65E70B-E8A9-48A3-919D-4859EBE877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/>
      </p:pic>
      <p:sp>
        <p:nvSpPr>
          <p:cNvPr id="63" name="Título 62">
            <a:extLst>
              <a:ext uri="{FF2B5EF4-FFF2-40B4-BE49-F238E27FC236}">
                <a16:creationId xmlns:a16="http://schemas.microsoft.com/office/drawing/2014/main" id="{9F278136-1732-4E41-8B33-CE377A68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154" y="2851355"/>
            <a:ext cx="4368449" cy="5053780"/>
          </a:xfrm>
        </p:spPr>
        <p:txBody>
          <a:bodyPr rtlCol="0"/>
          <a:lstStyle/>
          <a:p>
            <a:pPr algn="ctr" rtl="0"/>
            <a:br>
              <a:rPr lang="en-US" noProof="0" dirty="0"/>
            </a:br>
            <a:r>
              <a:rPr lang="en-US" noProof="0" dirty="0"/>
              <a:t>     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                                                         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                                             </a:t>
            </a:r>
            <a:br>
              <a:rPr lang="en-US" noProof="0" dirty="0"/>
            </a:br>
            <a:r>
              <a:rPr lang="en-US" noProof="0" dirty="0"/>
              <a:t>It is common in Madrid winters because of emissions from cars and heating systems.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C2401C-2C89-406F-BCBF-51446162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08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D45DDCE-0004-4A33-819C-C3B99A48D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748" y="1923516"/>
            <a:ext cx="3293807" cy="73903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2000" dirty="0" err="1"/>
              <a:t>National</a:t>
            </a:r>
            <a:r>
              <a:rPr lang="es-ES" sz="2000" dirty="0"/>
              <a:t> Park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6FA7EB5-838C-4ADB-86C6-65BB63244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625" r="15625"/>
          <a:stretch/>
        </p:blipFill>
        <p:spPr>
          <a:xfrm>
            <a:off x="9840912" y="1"/>
            <a:ext cx="2350935" cy="1923514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704D84A-3F7A-49C8-A8B9-6A4EA94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3" y="925512"/>
            <a:ext cx="8406581" cy="823913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r" rtl="0"/>
            <a:r>
              <a:rPr lang="es-ES" sz="3600" b="0" u="sng" dirty="0" err="1"/>
              <a:t>Protected</a:t>
            </a:r>
            <a:r>
              <a:rPr lang="es-ES" sz="3600" b="0" u="sng" dirty="0"/>
              <a:t> natural </a:t>
            </a:r>
            <a:r>
              <a:rPr lang="es-ES" sz="3600" b="0" u="sng" dirty="0" err="1"/>
              <a:t>areas</a:t>
            </a:r>
            <a:r>
              <a:rPr lang="es-ES" sz="3600" b="0" u="sng" dirty="0"/>
              <a:t> in </a:t>
            </a:r>
            <a:r>
              <a:rPr lang="es-ES" sz="3600" b="0" u="sng" dirty="0" err="1"/>
              <a:t>Spain</a:t>
            </a:r>
            <a:endParaRPr lang="es-ES" sz="3600" b="0" u="sng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455A4A7-B76B-4CDB-BBED-9ABEFEDD0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090" y="3116825"/>
            <a:ext cx="3546302" cy="3298955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lvl="0" rtl="0"/>
            <a:r>
              <a:rPr lang="es-ES" sz="1600" dirty="0"/>
              <a:t>A </a:t>
            </a:r>
            <a:r>
              <a:rPr lang="es-ES" sz="1600" b="1" i="1" u="sng" dirty="0" err="1"/>
              <a:t>national</a:t>
            </a:r>
            <a:r>
              <a:rPr lang="es-ES" sz="1600" b="1" i="1" u="sng" dirty="0"/>
              <a:t> </a:t>
            </a:r>
            <a:r>
              <a:rPr lang="es-ES" sz="1600" b="1" i="1" u="sng" dirty="0" err="1"/>
              <a:t>park</a:t>
            </a:r>
            <a:r>
              <a:rPr lang="es-ES" sz="1600" b="1" i="1" u="sng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</a:t>
            </a:r>
            <a:r>
              <a:rPr lang="es-ES" sz="1600" dirty="0" err="1"/>
              <a:t>an</a:t>
            </a:r>
            <a:r>
              <a:rPr lang="es-ES" sz="1600" dirty="0"/>
              <a:t> </a:t>
            </a:r>
            <a:r>
              <a:rPr lang="es-ES" sz="1600" dirty="0" err="1"/>
              <a:t>area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natural and cultural importante </a:t>
            </a:r>
            <a:r>
              <a:rPr lang="es-ES" sz="1600" dirty="0" err="1"/>
              <a:t>with</a:t>
            </a:r>
            <a:r>
              <a:rPr lang="es-ES" sz="1600" dirty="0"/>
              <a:t> no </a:t>
            </a:r>
            <a:r>
              <a:rPr lang="es-ES" sz="1600" dirty="0" err="1"/>
              <a:t>urban</a:t>
            </a:r>
            <a:r>
              <a:rPr lang="es-ES" sz="1600" dirty="0"/>
              <a:t> centres.  </a:t>
            </a:r>
            <a:r>
              <a:rPr lang="es-ES" sz="1600" dirty="0" err="1"/>
              <a:t>It</a:t>
            </a:r>
            <a:r>
              <a:rPr lang="es-ES" sz="1600" dirty="0"/>
              <a:t> has flora, fauna geological </a:t>
            </a:r>
            <a:r>
              <a:rPr lang="es-ES" sz="1600" dirty="0" err="1"/>
              <a:t>features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special</a:t>
            </a:r>
            <a:r>
              <a:rPr lang="es-ES" sz="1600" dirty="0"/>
              <a:t> </a:t>
            </a:r>
            <a:r>
              <a:rPr lang="es-ES" sz="1600" dirty="0" err="1"/>
              <a:t>interest</a:t>
            </a:r>
            <a:r>
              <a:rPr lang="es-ES" sz="1600" dirty="0"/>
              <a:t>.</a:t>
            </a:r>
          </a:p>
          <a:p>
            <a:pPr lvl="0" rtl="0"/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objectives</a:t>
            </a:r>
            <a:r>
              <a:rPr lang="es-ES" sz="1600" dirty="0"/>
              <a:t> are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ensure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conservation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these</a:t>
            </a:r>
            <a:r>
              <a:rPr lang="es-ES" sz="1600" dirty="0"/>
              <a:t> </a:t>
            </a:r>
            <a:r>
              <a:rPr lang="es-ES" sz="1600" dirty="0" err="1"/>
              <a:t>unique</a:t>
            </a:r>
            <a:r>
              <a:rPr lang="es-ES" sz="1600" dirty="0"/>
              <a:t> áreas, </a:t>
            </a:r>
            <a:r>
              <a:rPr lang="es-ES" sz="1600" dirty="0" err="1"/>
              <a:t>to</a:t>
            </a:r>
            <a:r>
              <a:rPr lang="es-ES" sz="1600" dirty="0"/>
              <a:t> balance </a:t>
            </a:r>
            <a:r>
              <a:rPr lang="es-ES" sz="1600" dirty="0" err="1"/>
              <a:t>conservation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</a:t>
            </a:r>
            <a:r>
              <a:rPr lang="es-ES" sz="1600" dirty="0" err="1"/>
              <a:t>public</a:t>
            </a:r>
            <a:r>
              <a:rPr lang="es-ES" sz="1600" dirty="0"/>
              <a:t> </a:t>
            </a:r>
            <a:r>
              <a:rPr lang="es-ES" sz="1600" dirty="0" err="1"/>
              <a:t>access</a:t>
            </a:r>
            <a:r>
              <a:rPr lang="es-ES" sz="1600" dirty="0"/>
              <a:t> and </a:t>
            </a:r>
            <a:r>
              <a:rPr lang="es-ES" sz="1600" dirty="0" err="1"/>
              <a:t>encourage</a:t>
            </a:r>
            <a:r>
              <a:rPr lang="es-ES" sz="1600" dirty="0"/>
              <a:t> </a:t>
            </a:r>
            <a:r>
              <a:rPr lang="es-ES" sz="1600" dirty="0" err="1"/>
              <a:t>scientific</a:t>
            </a:r>
            <a:r>
              <a:rPr lang="es-ES" sz="1600" dirty="0"/>
              <a:t> </a:t>
            </a:r>
            <a:r>
              <a:rPr lang="es-ES" sz="1600" dirty="0" err="1"/>
              <a:t>research</a:t>
            </a:r>
            <a:endParaRPr lang="es-ES" sz="1600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B822712-F41D-432C-AFC4-10DD44077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36161" y="1838633"/>
            <a:ext cx="3108960" cy="82391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2000" dirty="0"/>
              <a:t>Natural </a:t>
            </a:r>
            <a:r>
              <a:rPr lang="es-ES" sz="2000" dirty="0" err="1"/>
              <a:t>parks</a:t>
            </a:r>
            <a:endParaRPr lang="es-ES" sz="2000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41944000-ACD4-4CBB-831F-13CE67249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6160" y="3116825"/>
            <a:ext cx="3221491" cy="3298955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endParaRPr lang="es-ES" sz="1800" dirty="0"/>
          </a:p>
          <a:p>
            <a:pPr rtl="0"/>
            <a:r>
              <a:rPr lang="es-ES" sz="1800" b="1" i="1" u="sng" dirty="0"/>
              <a:t>Natural Parks </a:t>
            </a:r>
            <a:r>
              <a:rPr lang="es-ES" sz="1800" dirty="0"/>
              <a:t>are </a:t>
            </a:r>
            <a:r>
              <a:rPr lang="es-ES" sz="1800" dirty="0" err="1"/>
              <a:t>areas</a:t>
            </a:r>
            <a:r>
              <a:rPr lang="es-ES" sz="1800" dirty="0"/>
              <a:t> </a:t>
            </a:r>
            <a:r>
              <a:rPr lang="es-ES" sz="1800" dirty="0" err="1"/>
              <a:t>that</a:t>
            </a:r>
            <a:r>
              <a:rPr lang="es-ES" sz="1800" dirty="0"/>
              <a:t> are </a:t>
            </a:r>
            <a:r>
              <a:rPr lang="es-ES" sz="1800" dirty="0" err="1"/>
              <a:t>managed</a:t>
            </a:r>
            <a:r>
              <a:rPr lang="es-ES" sz="1800" dirty="0"/>
              <a:t> </a:t>
            </a:r>
            <a:r>
              <a:rPr lang="es-ES" sz="1800" dirty="0" err="1"/>
              <a:t>by</a:t>
            </a:r>
            <a:r>
              <a:rPr lang="es-ES" sz="1800" dirty="0"/>
              <a:t> </a:t>
            </a:r>
            <a:r>
              <a:rPr lang="es-ES" sz="1800" dirty="0" err="1"/>
              <a:t>autonomous</a:t>
            </a:r>
            <a:r>
              <a:rPr lang="es-ES" sz="1800" dirty="0"/>
              <a:t> </a:t>
            </a:r>
            <a:r>
              <a:rPr lang="es-ES" sz="1800" dirty="0" err="1"/>
              <a:t>communities</a:t>
            </a:r>
            <a:r>
              <a:rPr lang="es-ES" sz="1800" dirty="0"/>
              <a:t>.</a:t>
            </a:r>
          </a:p>
          <a:p>
            <a:pPr rtl="0"/>
            <a:r>
              <a:rPr lang="es-ES" sz="1800" dirty="0"/>
              <a:t>Human </a:t>
            </a:r>
            <a:r>
              <a:rPr lang="es-ES" sz="1800" dirty="0" err="1"/>
              <a:t>activity</a:t>
            </a:r>
            <a:r>
              <a:rPr lang="es-ES" sz="1800" dirty="0"/>
              <a:t> </a:t>
            </a:r>
            <a:r>
              <a:rPr lang="es-ES" sz="1800" dirty="0" err="1"/>
              <a:t>is</a:t>
            </a:r>
            <a:r>
              <a:rPr lang="es-ES" sz="1800" dirty="0"/>
              <a:t> </a:t>
            </a:r>
            <a:r>
              <a:rPr lang="es-ES" sz="1800" dirty="0" err="1"/>
              <a:t>permitted</a:t>
            </a:r>
            <a:r>
              <a:rPr lang="es-ES" sz="1800" dirty="0"/>
              <a:t> in </a:t>
            </a:r>
            <a:r>
              <a:rPr lang="es-ES" sz="1800" dirty="0" err="1"/>
              <a:t>these</a:t>
            </a:r>
            <a:r>
              <a:rPr lang="es-ES" sz="1800" dirty="0"/>
              <a:t> </a:t>
            </a:r>
            <a:r>
              <a:rPr lang="es-ES" sz="1800" dirty="0" err="1"/>
              <a:t>areas</a:t>
            </a:r>
            <a:r>
              <a:rPr lang="es-ES" sz="1800" dirty="0"/>
              <a:t> </a:t>
            </a:r>
            <a:r>
              <a:rPr lang="es-ES" sz="1800" dirty="0" err="1"/>
              <a:t>but</a:t>
            </a:r>
            <a:r>
              <a:rPr lang="es-ES" sz="1800" dirty="0"/>
              <a:t> residencial use </a:t>
            </a:r>
            <a:r>
              <a:rPr lang="es-ES" sz="1800" dirty="0" err="1"/>
              <a:t>is</a:t>
            </a:r>
            <a:r>
              <a:rPr lang="es-ES" sz="1800" dirty="0"/>
              <a:t> </a:t>
            </a:r>
            <a:r>
              <a:rPr lang="es-ES" sz="1800" dirty="0" err="1"/>
              <a:t>restricted</a:t>
            </a:r>
            <a:r>
              <a:rPr lang="es-ES" sz="1800" dirty="0"/>
              <a:t>.</a:t>
            </a:r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8BE5F83C-97F5-4AC4-8154-A640ECD5E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1923515"/>
            <a:ext cx="3108960" cy="95045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1600" dirty="0" err="1"/>
              <a:t>Other</a:t>
            </a:r>
            <a:r>
              <a:rPr lang="es-ES" sz="1600" dirty="0"/>
              <a:t> natural </a:t>
            </a:r>
            <a:r>
              <a:rPr lang="es-ES" sz="1600" dirty="0" err="1"/>
              <a:t>Areas</a:t>
            </a:r>
            <a:endParaRPr lang="es-ES" sz="16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C03D49FB-9E18-457E-A2FA-70EFCA648A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3116825"/>
            <a:ext cx="3398816" cy="3298955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rtl="0"/>
            <a:r>
              <a:rPr lang="es-ES" sz="1600" b="1" i="1" u="sng" dirty="0" err="1"/>
              <a:t>Nature</a:t>
            </a:r>
            <a:r>
              <a:rPr lang="es-ES" sz="1600" b="1" i="1" u="sng" dirty="0"/>
              <a:t> reserves </a:t>
            </a:r>
            <a:r>
              <a:rPr lang="es-ES" sz="1600" dirty="0"/>
              <a:t>are </a:t>
            </a:r>
            <a:r>
              <a:rPr lang="es-ES" sz="1600" dirty="0" err="1"/>
              <a:t>areas</a:t>
            </a:r>
            <a:r>
              <a:rPr lang="es-ES" sz="1600" dirty="0"/>
              <a:t> </a:t>
            </a:r>
            <a:r>
              <a:rPr lang="es-ES" sz="1600" dirty="0" err="1"/>
              <a:t>dedicated</a:t>
            </a:r>
            <a:r>
              <a:rPr lang="es-ES" sz="1600" dirty="0"/>
              <a:t> </a:t>
            </a:r>
            <a:r>
              <a:rPr lang="es-ES" sz="1600" dirty="0" err="1"/>
              <a:t>to</a:t>
            </a:r>
            <a:r>
              <a:rPr lang="es-ES" sz="1600" dirty="0"/>
              <a:t> </a:t>
            </a:r>
            <a:r>
              <a:rPr lang="es-ES" sz="1600" dirty="0" err="1"/>
              <a:t>protecting</a:t>
            </a:r>
            <a:r>
              <a:rPr lang="es-ES" sz="1600" dirty="0"/>
              <a:t> </a:t>
            </a:r>
            <a:r>
              <a:rPr lang="es-ES" sz="1600" dirty="0" err="1"/>
              <a:t>biodiversity</a:t>
            </a:r>
            <a:r>
              <a:rPr lang="es-ES" sz="1600" dirty="0"/>
              <a:t>, </a:t>
            </a:r>
            <a:r>
              <a:rPr lang="es-ES" sz="1600" dirty="0" err="1"/>
              <a:t>geographic</a:t>
            </a:r>
            <a:r>
              <a:rPr lang="es-ES" sz="1600" dirty="0"/>
              <a:t> and geological </a:t>
            </a:r>
            <a:r>
              <a:rPr lang="es-ES" sz="1600" dirty="0" err="1"/>
              <a:t>features</a:t>
            </a:r>
            <a:r>
              <a:rPr lang="es-ES" sz="1600" dirty="0"/>
              <a:t> and </a:t>
            </a:r>
            <a:r>
              <a:rPr lang="es-ES" sz="1600" dirty="0" err="1"/>
              <a:t>fragile</a:t>
            </a:r>
            <a:r>
              <a:rPr lang="es-ES" sz="1600" dirty="0"/>
              <a:t> </a:t>
            </a:r>
            <a:r>
              <a:rPr lang="es-ES" sz="1600" dirty="0" err="1"/>
              <a:t>ecosystems</a:t>
            </a:r>
            <a:r>
              <a:rPr lang="es-ES" sz="1600" dirty="0"/>
              <a:t>.</a:t>
            </a:r>
          </a:p>
          <a:p>
            <a:pPr rtl="0"/>
            <a:r>
              <a:rPr lang="es-ES" sz="1600" dirty="0"/>
              <a:t>Natural </a:t>
            </a:r>
            <a:r>
              <a:rPr lang="es-ES" sz="1600" dirty="0" err="1"/>
              <a:t>monuments</a:t>
            </a:r>
            <a:r>
              <a:rPr lang="es-ES" sz="1600" dirty="0"/>
              <a:t> are </a:t>
            </a:r>
            <a:r>
              <a:rPr lang="es-ES" sz="1600" dirty="0" err="1"/>
              <a:t>spaces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</a:t>
            </a:r>
            <a:r>
              <a:rPr lang="es-ES" sz="1600" dirty="0" err="1"/>
              <a:t>protect</a:t>
            </a:r>
            <a:r>
              <a:rPr lang="es-ES" sz="1600" dirty="0"/>
              <a:t> a </a:t>
            </a:r>
            <a:r>
              <a:rPr lang="es-ES" sz="1600" dirty="0" err="1"/>
              <a:t>valuable</a:t>
            </a:r>
            <a:r>
              <a:rPr lang="es-ES" sz="1600" dirty="0"/>
              <a:t> natural </a:t>
            </a:r>
            <a:r>
              <a:rPr lang="es-ES" sz="1600" dirty="0" err="1"/>
              <a:t>feature</a:t>
            </a:r>
            <a:r>
              <a:rPr lang="es-ES" sz="1600" dirty="0"/>
              <a:t>, </a:t>
            </a:r>
            <a:r>
              <a:rPr lang="es-ES" sz="1600" dirty="0" err="1"/>
              <a:t>such</a:t>
            </a:r>
            <a:r>
              <a:rPr lang="es-ES" sz="1600" dirty="0"/>
              <a:t> as rock </a:t>
            </a:r>
            <a:r>
              <a:rPr lang="es-ES" sz="1600" dirty="0" err="1"/>
              <a:t>formations</a:t>
            </a:r>
            <a:r>
              <a:rPr lang="es-ES" sz="1600" dirty="0"/>
              <a:t>, </a:t>
            </a:r>
            <a:r>
              <a:rPr lang="es-ES" sz="1600" dirty="0" err="1"/>
              <a:t>underwater</a:t>
            </a:r>
            <a:r>
              <a:rPr lang="es-ES" sz="1600" dirty="0"/>
              <a:t> caves </a:t>
            </a:r>
            <a:r>
              <a:rPr lang="es-ES" sz="1600" dirty="0" err="1"/>
              <a:t>or</a:t>
            </a:r>
            <a:r>
              <a:rPr lang="es-ES" sz="1600" dirty="0"/>
              <a:t> </a:t>
            </a:r>
            <a:r>
              <a:rPr lang="es-ES" sz="1600" dirty="0" err="1"/>
              <a:t>ancient</a:t>
            </a:r>
            <a:r>
              <a:rPr lang="es-ES" sz="1600" dirty="0"/>
              <a:t> </a:t>
            </a:r>
            <a:r>
              <a:rPr lang="es-ES" sz="1600" dirty="0" err="1"/>
              <a:t>forests</a:t>
            </a:r>
            <a:r>
              <a:rPr lang="es-E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23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Una isla en medio del mar&#10;&#10;Descripción generada automáticamente">
            <a:extLst>
              <a:ext uri="{FF2B5EF4-FFF2-40B4-BE49-F238E27FC236}">
                <a16:creationId xmlns:a16="http://schemas.microsoft.com/office/drawing/2014/main" id="{5F10038D-5E62-03A3-C3CF-7FDD7C93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07" r="1" b="6034"/>
          <a:stretch/>
        </p:blipFill>
        <p:spPr>
          <a:xfrm>
            <a:off x="120650" y="68263"/>
            <a:ext cx="11950700" cy="6721475"/>
          </a:xfrm>
          <a:noFill/>
        </p:spPr>
      </p:pic>
      <p:sp>
        <p:nvSpPr>
          <p:cNvPr id="6" name="Marcador de fecha 5" hidden="1">
            <a:extLst>
              <a:ext uri="{FF2B5EF4-FFF2-40B4-BE49-F238E27FC236}">
                <a16:creationId xmlns:a16="http://schemas.microsoft.com/office/drawing/2014/main" id="{424268E7-2855-14E8-08BB-0200431B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>
              <a:spcAft>
                <a:spcPts val="600"/>
              </a:spcAft>
            </a:pPr>
            <a:r>
              <a:rPr lang="es-ES"/>
              <a:t>3/2/20XX</a:t>
            </a:r>
          </a:p>
        </p:txBody>
      </p:sp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36676B56-162B-7BDF-1C0D-8134A79E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>
              <a:spcAft>
                <a:spcPts val="600"/>
              </a:spcAft>
            </a:pPr>
            <a:fld id="{FAEF9944-A4F6-4C59-AEBD-678D6480B8EA}" type="slidenum">
              <a:rPr lang="es-ES" smtClean="0"/>
              <a:pPr algn="ctr" rtl="0">
                <a:spcAft>
                  <a:spcPts val="600"/>
                </a:spcAft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83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F10038D-5E62-03A3-C3CF-7FDD7C93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69" b="8031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Marcador de fecha 5" hidden="1">
            <a:extLst>
              <a:ext uri="{FF2B5EF4-FFF2-40B4-BE49-F238E27FC236}">
                <a16:creationId xmlns:a16="http://schemas.microsoft.com/office/drawing/2014/main" id="{424268E7-2855-14E8-08BB-0200431B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>
              <a:spcAft>
                <a:spcPts val="600"/>
              </a:spcAft>
            </a:pPr>
            <a:r>
              <a:rPr lang="es-ES"/>
              <a:t>3/2/20XX</a:t>
            </a:r>
          </a:p>
        </p:txBody>
      </p:sp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36676B56-162B-7BDF-1C0D-8134A79E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rtl="0">
              <a:spcAft>
                <a:spcPts val="600"/>
              </a:spcAft>
            </a:pPr>
            <a:fld id="{FAEF9944-A4F6-4C59-AEBD-678D6480B8EA}" type="slidenum">
              <a:rPr lang="es-ES" smtClean="0"/>
              <a:pPr algn="ctr" rtl="0">
                <a:spcAft>
                  <a:spcPts val="600"/>
                </a:spcAft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94525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425.tgt.Office_50301674_TF22750164_Win32_OJ112196140" id="{48DAAE6A-D0B3-4C9E-BD7D-53B43F832B89}" vid="{4BABC6D0-ACE3-4A8C-9CAC-B7E42C7D7A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líneas de boceto</Template>
  <TotalTime>768</TotalTime>
  <Words>914</Words>
  <Application>Microsoft Office PowerPoint</Application>
  <PresentationFormat>Panorámica</PresentationFormat>
  <Paragraphs>94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Meiryo</vt:lpstr>
      <vt:lpstr>Arial</vt:lpstr>
      <vt:lpstr>Calibri</vt:lpstr>
      <vt:lpstr>Corbel</vt:lpstr>
      <vt:lpstr>Liberation Serif</vt:lpstr>
      <vt:lpstr>SketchLinesVTI</vt:lpstr>
      <vt:lpstr>Prisoners of Geography. </vt:lpstr>
      <vt:lpstr>Vocabulary:</vt:lpstr>
      <vt:lpstr>Presentación de PowerPoint</vt:lpstr>
      <vt:lpstr>Presentación de PowerPoint</vt:lpstr>
      <vt:lpstr>Environmental effects of air pollution</vt:lpstr>
      <vt:lpstr>                                                                                                                            It is common in Madrid winters because of emissions from cars and heating systems.</vt:lpstr>
      <vt:lpstr>Protected natural areas in Spain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Prisoners of Geography.</dc:title>
  <dc:creator>Jose Juan Caro Isnard</dc:creator>
  <cp:lastModifiedBy>Jose Juan Caro Isnard</cp:lastModifiedBy>
  <cp:revision>4</cp:revision>
  <dcterms:created xsi:type="dcterms:W3CDTF">2023-09-08T18:24:26Z</dcterms:created>
  <dcterms:modified xsi:type="dcterms:W3CDTF">2023-09-18T19:46:36Z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