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3b7d804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3b7d804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E8E8"/>
            </a:gs>
            <a:gs pos="50000">
              <a:srgbClr val="E3E1E1"/>
            </a:gs>
            <a:gs pos="100000">
              <a:srgbClr val="BBB9B9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B6B82"/>
            </a:gs>
            <a:gs pos="50000">
              <a:srgbClr val="465872"/>
            </a:gs>
            <a:gs pos="100000">
              <a:srgbClr val="334358"/>
            </a:gs>
          </a:gsLst>
          <a:lin ang="540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839825" y="342500"/>
            <a:ext cx="10749000" cy="2089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b="1">
                <a:latin typeface="Times New Roman"/>
                <a:ea typeface="Times New Roman"/>
                <a:cs typeface="Times New Roman"/>
                <a:sym typeface="Times New Roman"/>
              </a:rPr>
              <a:t>FROM THE ANCIEN RÉGIME TO THE CONTEMPORARY AGE. </a:t>
            </a:r>
            <a:endParaRPr sz="4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500" b="1">
                <a:latin typeface="Times New Roman"/>
                <a:ea typeface="Times New Roman"/>
                <a:cs typeface="Times New Roman"/>
                <a:sym typeface="Times New Roman"/>
              </a:rPr>
              <a:t>THE FRENCH REVOLUTION</a:t>
            </a:r>
            <a:endParaRPr sz="4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171450" y="325375"/>
            <a:ext cx="5140200" cy="1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Times New Roman"/>
              <a:buNone/>
            </a:pPr>
            <a:r>
              <a:rPr lang="es-ES" sz="4200" i="1">
                <a:latin typeface="Times New Roman"/>
                <a:ea typeface="Times New Roman"/>
                <a:cs typeface="Times New Roman"/>
                <a:sym typeface="Times New Roman"/>
              </a:rPr>
              <a:t>Antoine and Marie Anne Lavoisier</a:t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2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15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4000">
                <a:latin typeface="Times New Roman"/>
                <a:ea typeface="Times New Roman"/>
                <a:cs typeface="Times New Roman"/>
                <a:sym typeface="Times New Roman"/>
              </a:rPr>
              <a:t>Founders of modern chemistry.</a:t>
            </a:r>
            <a:endParaRPr/>
          </a:p>
          <a:p>
            <a:pPr marL="0" lvl="0" indent="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800">
                <a:latin typeface="Times New Roman"/>
                <a:ea typeface="Times New Roman"/>
                <a:cs typeface="Times New Roman"/>
                <a:sym typeface="Times New Roman"/>
              </a:rPr>
              <a:t>Portrait of Jean Louis David, MET, New York. </a:t>
            </a:r>
            <a:endParaRPr/>
          </a:p>
        </p:txBody>
      </p:sp>
      <p:pic>
        <p:nvPicPr>
          <p:cNvPr id="185" name="Google Shape;185;p24" descr="Imagen que contiene persona, interior, hombre, joven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2736" b="1"/>
          <a:stretch/>
        </p:blipFill>
        <p:spPr>
          <a:xfrm>
            <a:off x="5311702" y="10"/>
            <a:ext cx="6878775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662473" y="5257800"/>
            <a:ext cx="10944809" cy="7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s-ES" sz="4000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s-E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oltaire, model of an enlightened philosopher.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25" descr="Una persona con un traje de color rosa&#10;&#10;Descripción generada automáticamente con confianza medi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7094" r="3343"/>
          <a:stretch/>
        </p:blipFill>
        <p:spPr>
          <a:xfrm>
            <a:off x="20" y="10"/>
            <a:ext cx="6095980" cy="460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 descr="Imagen que contiene persona, interior, objeto, tabla&#10;&#10;Descripción generada automáticament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11650" r="2" b="2"/>
          <a:stretch/>
        </p:blipFill>
        <p:spPr>
          <a:xfrm>
            <a:off x="6095998" y="10"/>
            <a:ext cx="6096000" cy="46056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25"/>
          <p:cNvGrpSpPr/>
          <p:nvPr/>
        </p:nvGrpSpPr>
        <p:grpSpPr>
          <a:xfrm>
            <a:off x="-2" y="4543999"/>
            <a:ext cx="12192000" cy="123364"/>
            <a:chOff x="1" y="6737460"/>
            <a:chExt cx="12192000" cy="123364"/>
          </a:xfrm>
        </p:grpSpPr>
        <p:sp>
          <p:nvSpPr>
            <p:cNvPr id="194" name="Google Shape;194;p25"/>
            <p:cNvSpPr/>
            <p:nvPr/>
          </p:nvSpPr>
          <p:spPr>
            <a:xfrm rot="-54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 rot="-54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0">
                  <a:srgbClr val="5B9BD5">
                    <a:alpha val="0"/>
                  </a:srgbClr>
                </a:gs>
                <a:gs pos="19000">
                  <a:srgbClr val="5B9BD5">
                    <a:alpha val="0"/>
                  </a:srgbClr>
                </a:gs>
                <a:gs pos="100000">
                  <a:srgbClr val="9CC2E5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272435" y="351710"/>
            <a:ext cx="5037742" cy="192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s-ES" sz="3600" b="1">
                <a:latin typeface="Times New Roman"/>
                <a:ea typeface="Times New Roman"/>
                <a:cs typeface="Times New Roman"/>
                <a:sym typeface="Times New Roman"/>
              </a:rPr>
              <a:t>Émilie de Breteuil, Marquise du Châtelet, Enlightenment scientist</a:t>
            </a: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640080" y="3428999"/>
            <a:ext cx="4243589" cy="276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ES" sz="3200" i="1">
                <a:latin typeface="Times New Roman"/>
                <a:ea typeface="Times New Roman"/>
                <a:cs typeface="Times New Roman"/>
                <a:sym typeface="Times New Roman"/>
              </a:rPr>
              <a:t>Other women of the Enlightenment were Angelika Kauffmann, Rosalba Carreira and Marianne von Martínez. </a:t>
            </a:r>
            <a:endParaRPr/>
          </a:p>
        </p:txBody>
      </p:sp>
      <p:pic>
        <p:nvPicPr>
          <p:cNvPr id="204" name="Google Shape;204;p26" descr="Imagen que contiene persona, tabla, sostener, hombr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4194" r="-1" b="1255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 descr="Una imagen borrosa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7E6E6">
                  <a:alpha val="67843"/>
                </a:srgbClr>
              </a:gs>
              <a:gs pos="10000">
                <a:srgbClr val="E7E6E6">
                  <a:alpha val="67843"/>
                </a:srgbClr>
              </a:gs>
              <a:gs pos="85000">
                <a:srgbClr val="E7E6E6">
                  <a:alpha val="96862"/>
                </a:srgbClr>
              </a:gs>
              <a:gs pos="100000">
                <a:srgbClr val="E7E6E6">
                  <a:alpha val="9686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838200" y="111967"/>
            <a:ext cx="10515600" cy="88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u="sng"/>
              <a:t>Characteristics of the </a:t>
            </a:r>
            <a:r>
              <a:rPr lang="es-ES" i="1" u="sng"/>
              <a:t>Ancien Régime</a:t>
            </a:r>
            <a:endParaRPr i="1" u="sng"/>
          </a:p>
        </p:txBody>
      </p:sp>
      <p:grpSp>
        <p:nvGrpSpPr>
          <p:cNvPr id="104" name="Google Shape;104;p16"/>
          <p:cNvGrpSpPr/>
          <p:nvPr/>
        </p:nvGrpSpPr>
        <p:grpSpPr>
          <a:xfrm>
            <a:off x="261257" y="998376"/>
            <a:ext cx="11784563" cy="5747656"/>
            <a:chOff x="0" y="0"/>
            <a:chExt cx="11784563" cy="5747656"/>
          </a:xfrm>
        </p:grpSpPr>
        <p:cxnSp>
          <p:nvCxnSpPr>
            <p:cNvPr id="105" name="Google Shape;105;p16"/>
            <p:cNvCxnSpPr/>
            <p:nvPr/>
          </p:nvCxnSpPr>
          <p:spPr>
            <a:xfrm>
              <a:off x="0" y="0"/>
              <a:ext cx="11784563" cy="0"/>
            </a:xfrm>
            <a:prstGeom prst="straightConnector1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106" name="Google Shape;106;p16"/>
            <p:cNvSpPr/>
            <p:nvPr/>
          </p:nvSpPr>
          <p:spPr>
            <a:xfrm>
              <a:off x="0" y="0"/>
              <a:ext cx="11784563" cy="14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 txBox="1"/>
            <p:nvPr/>
          </p:nvSpPr>
          <p:spPr>
            <a:xfrm>
              <a:off x="0" y="0"/>
              <a:ext cx="11784563" cy="14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es-E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economy of the Ancien R</a:t>
              </a:r>
              <a:r>
                <a:rPr lang="es-E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</a:t>
              </a:r>
              <a:r>
                <a:rPr lang="es-E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gime was mainly rural. Agriculture used tradicional methods with few technical innovations, and productivity was low.  Most people practised subsistence farming, and trade was rare. </a:t>
              </a:r>
              <a:endPara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p16"/>
            <p:cNvCxnSpPr/>
            <p:nvPr/>
          </p:nvCxnSpPr>
          <p:spPr>
            <a:xfrm>
              <a:off x="0" y="1436914"/>
              <a:ext cx="11784563" cy="0"/>
            </a:xfrm>
            <a:prstGeom prst="straightConnector1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109" name="Google Shape;109;p16"/>
            <p:cNvSpPr/>
            <p:nvPr/>
          </p:nvSpPr>
          <p:spPr>
            <a:xfrm>
              <a:off x="0" y="1436914"/>
              <a:ext cx="11784563" cy="14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0" y="1436914"/>
              <a:ext cx="11784563" cy="14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es-E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Although agriculture was predominant activity, the bourgeoisie  developed artisan and  manufacturing activities. </a:t>
              </a:r>
              <a:endPara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" name="Google Shape;111;p16"/>
            <p:cNvCxnSpPr/>
            <p:nvPr/>
          </p:nvCxnSpPr>
          <p:spPr>
            <a:xfrm>
              <a:off x="0" y="2873828"/>
              <a:ext cx="11784563" cy="0"/>
            </a:xfrm>
            <a:prstGeom prst="straightConnector1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112" name="Google Shape;112;p16"/>
            <p:cNvSpPr/>
            <p:nvPr/>
          </p:nvSpPr>
          <p:spPr>
            <a:xfrm>
              <a:off x="0" y="2873828"/>
              <a:ext cx="11784563" cy="14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 txBox="1"/>
            <p:nvPr/>
          </p:nvSpPr>
          <p:spPr>
            <a:xfrm>
              <a:off x="0" y="2873828"/>
              <a:ext cx="11784563" cy="14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es-E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Society was divided by traditional law into three estates: the clergy, the nobility and ordinary people or the Thrid Estate (peasants, the urban working classes and the bourgeosie).</a:t>
              </a:r>
              <a:endPara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4" name="Google Shape;114;p16"/>
            <p:cNvCxnSpPr/>
            <p:nvPr/>
          </p:nvCxnSpPr>
          <p:spPr>
            <a:xfrm>
              <a:off x="0" y="4310742"/>
              <a:ext cx="11784563" cy="0"/>
            </a:xfrm>
            <a:prstGeom prst="straightConnector1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</p:cxnSp>
        <p:sp>
          <p:nvSpPr>
            <p:cNvPr id="115" name="Google Shape;115;p16"/>
            <p:cNvSpPr/>
            <p:nvPr/>
          </p:nvSpPr>
          <p:spPr>
            <a:xfrm>
              <a:off x="0" y="4310742"/>
              <a:ext cx="11784563" cy="14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0" y="4310742"/>
              <a:ext cx="11784563" cy="14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es-E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predominant form of government in Europe was absolute monarchy by divine right. The King´s authority came from God and he exercised power in God´s name. </a:t>
              </a:r>
              <a:endPara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1933574" y="158622"/>
            <a:ext cx="7820025" cy="55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4000" u="sng"/>
              <a:t>The Enlightment</a:t>
            </a:r>
            <a:endParaRPr sz="4000" u="sng"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02637" y="848512"/>
            <a:ext cx="11794087" cy="579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ES" sz="4000"/>
              <a:t>The Enlightenment was an intellectual movement that developed in Europe during the 18th century. It criticised the Ancien Régime and questioned its system of power and beliefs.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ES" sz="4000"/>
              <a:t>The Enlightenment wanted to understand the world through reason. It was a direct critique of the religious basis of most Western societies, where the Church exercised powerful social control.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s-ES" sz="4000"/>
              <a:t>According to Enlightenment thinking, the way to knowledge and the basis of happiness was education.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 amt="50000"/>
          </a:blip>
          <a:srcRect t="8162"/>
          <a:stretch/>
        </p:blipFill>
        <p:spPr>
          <a:xfrm>
            <a:off x="47625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838200" y="1122362"/>
            <a:ext cx="105156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s-ES" b="1" i="1">
                <a:solidFill>
                  <a:srgbClr val="FFFFFF"/>
                </a:solidFill>
              </a:rPr>
              <a:t>	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161925" y="5667375"/>
            <a:ext cx="11830049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s-E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Joseph Wright “An Experiment on a Bird in the Air Pump</a:t>
            </a:r>
            <a:r>
              <a:rPr lang="es-ES" sz="3500">
                <a:solidFill>
                  <a:srgbClr val="FFFFFF"/>
                </a:solidFill>
              </a:rPr>
              <a:t>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 descr="Un grupo de personas de p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7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Calibri"/>
              <a:buNone/>
            </a:pPr>
            <a:r>
              <a:rPr lang="es-ES" sz="2300">
                <a:solidFill>
                  <a:srgbClr val="262626"/>
                </a:solidFill>
              </a:rPr>
              <a:t>Academies were areas for the study of science and the arts in the 18th century, with exclusive access for men. </a:t>
            </a:r>
            <a:endParaRPr/>
          </a:p>
        </p:txBody>
      </p:sp>
      <p:cxnSp>
        <p:nvCxnSpPr>
          <p:cNvPr id="138" name="Google Shape;138;p19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19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4914" b="27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300"/>
              <a:buFont typeface="Calibri"/>
              <a:buNone/>
            </a:pPr>
            <a:r>
              <a:rPr lang="es-ES" sz="2300">
                <a:solidFill>
                  <a:srgbClr val="262626"/>
                </a:solidFill>
              </a:rPr>
              <a:t>The transformation of reading habits was fundamental to the spread of knowledge in the Enlightenment. </a:t>
            </a:r>
            <a:endParaRPr/>
          </a:p>
        </p:txBody>
      </p:sp>
      <p:cxnSp>
        <p:nvCxnSpPr>
          <p:cNvPr id="147" name="Google Shape;147;p20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8" name="Google Shape;148;p20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1" descr="Un grupo de personas disfrazadas&#10;&#10;Descripción generada automáticamente con confianza baj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 amt="50000"/>
          </a:blip>
          <a:srcRect t="14449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209550" y="552451"/>
            <a:ext cx="1183004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s-ES" sz="4700">
                <a:solidFill>
                  <a:srgbClr val="FFFFFF"/>
                </a:solidFill>
              </a:rPr>
              <a:t>The salons of some noblewomen became spaces of free debate during the Enlightenment. </a:t>
            </a:r>
            <a:br>
              <a:rPr lang="es-ES" sz="4700">
                <a:solidFill>
                  <a:srgbClr val="FFFFFF"/>
                </a:solidFill>
              </a:rPr>
            </a:br>
            <a:r>
              <a:rPr lang="es-ES" sz="4700">
                <a:solidFill>
                  <a:srgbClr val="FFFFFF"/>
                </a:solidFill>
              </a:rPr>
              <a:t>Madame Geofrin's salon is an example.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2" descr="Imagen que contiene mujer, agua, sostener, grande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236"/>
          <a:stretch/>
        </p:blipFill>
        <p:spPr>
          <a:xfrm>
            <a:off x="20" y="10"/>
            <a:ext cx="4977364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4">
            <a:alphaModFix/>
          </a:blip>
          <a:srcRect t="14687" r="-2" b="-2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lt1">
              <a:alpha val="94901"/>
            </a:schemeClr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6772758" y="3949157"/>
            <a:ext cx="4324351" cy="6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imes New Roman"/>
              <a:buNone/>
            </a:pPr>
            <a:r>
              <a:rPr lang="es-ES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Madame de Pompadour</a:t>
            </a: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body" idx="2"/>
          </p:nvPr>
        </p:nvSpPr>
        <p:spPr>
          <a:xfrm>
            <a:off x="6431138" y="4697298"/>
            <a:ext cx="5017912" cy="122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3600">
                <a:latin typeface="Times New Roman"/>
                <a:ea typeface="Times New Roman"/>
                <a:cs typeface="Times New Roman"/>
                <a:sym typeface="Times New Roman"/>
              </a:rPr>
              <a:t>A bourgeois woman at the court of Louis XV.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 descr="Una estatua de un hombre en frente de un árbol&#10;&#10;Descripción generada automáticamente con confianza baj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/>
          <p:nvPr/>
        </p:nvSpPr>
        <p:spPr>
          <a:xfrm>
            <a:off x="-3" y="5227480"/>
            <a:ext cx="12192003" cy="1630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838200" y="5645189"/>
            <a:ext cx="10287000" cy="804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s-ES" sz="5400">
                <a:latin typeface="Times New Roman"/>
                <a:ea typeface="Times New Roman"/>
                <a:cs typeface="Times New Roman"/>
                <a:sym typeface="Times New Roman"/>
              </a:rPr>
              <a:t>I. Kant “ Sapere aude” </a:t>
            </a:r>
            <a:r>
              <a:rPr lang="es-ES" sz="5400" i="1">
                <a:latin typeface="Times New Roman"/>
                <a:ea typeface="Times New Roman"/>
                <a:cs typeface="Times New Roman"/>
                <a:sym typeface="Times New Roman"/>
              </a:rPr>
              <a:t>Dare to know</a:t>
            </a:r>
            <a:endParaRPr/>
          </a:p>
        </p:txBody>
      </p:sp>
      <p:grpSp>
        <p:nvGrpSpPr>
          <p:cNvPr id="174" name="Google Shape;174;p23"/>
          <p:cNvGrpSpPr/>
          <p:nvPr/>
        </p:nvGrpSpPr>
        <p:grpSpPr>
          <a:xfrm>
            <a:off x="-5025" y="5174856"/>
            <a:ext cx="12207200" cy="123363"/>
            <a:chOff x="-5025" y="6737718"/>
            <a:chExt cx="12207200" cy="123363"/>
          </a:xfrm>
        </p:grpSpPr>
        <p:sp>
          <p:nvSpPr>
            <p:cNvPr id="175" name="Google Shape;175;p23"/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 rot="-54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0">
                  <a:srgbClr val="5B9BD5">
                    <a:alpha val="0"/>
                  </a:srgbClr>
                </a:gs>
                <a:gs pos="19000">
                  <a:srgbClr val="5B9BD5">
                    <a:alpha val="0"/>
                  </a:srgbClr>
                </a:gs>
                <a:gs pos="100000">
                  <a:srgbClr val="9CC2E5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Panorámica</PresentationFormat>
  <Paragraphs>28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Tema de Office</vt:lpstr>
      <vt:lpstr>Tema de Office</vt:lpstr>
      <vt:lpstr>FROM THE ANCIEN RÉGIME TO THE CONTEMPORARY AGE.  THE FRENCH REVOLUTION</vt:lpstr>
      <vt:lpstr>Characteristics of the Ancien Régime</vt:lpstr>
      <vt:lpstr>The Enlightment</vt:lpstr>
      <vt:lpstr> </vt:lpstr>
      <vt:lpstr>Academies were areas for the study of science and the arts in the 18th century, with exclusive access for men. </vt:lpstr>
      <vt:lpstr>The transformation of reading habits was fundamental to the spread of knowledge in the Enlightenment. </vt:lpstr>
      <vt:lpstr>The salons of some noblewomen became spaces of free debate during the Enlightenment.  Madame Geofrin's salon is an example.</vt:lpstr>
      <vt:lpstr>Madame de Pompadour</vt:lpstr>
      <vt:lpstr>I. Kant “ Sapere aude” Dare to know</vt:lpstr>
      <vt:lpstr>Antoine and Marie Anne Lavoisier</vt:lpstr>
      <vt:lpstr>Voltaire, model of an enlightened philosopher.</vt:lpstr>
      <vt:lpstr>Émilie de Breteuil, Marquise du Châtelet, Enlightenment scientist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ANCIEN RÉGIME TO THE CONTEMPORARY AGE.  THE FRENCH REVOLUTION</dc:title>
  <dc:creator>Jose Juan</dc:creator>
  <cp:lastModifiedBy>Jose Juan Caro Isnard</cp:lastModifiedBy>
  <cp:revision>1</cp:revision>
  <dcterms:modified xsi:type="dcterms:W3CDTF">2023-09-25T16:16:45Z</dcterms:modified>
</cp:coreProperties>
</file>